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ed9b80c6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ed9b80c6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ed9b80c6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ed9b80c6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f1dbdc0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f1dbdc0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f1dbdc0b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f1dbdc0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ed9b80c6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ed9b80c6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f173e01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1f173e01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ed9b80c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ed9b80c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ed9b80c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ed9b80c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ed9b80c6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ed9b80c6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ed9b80c6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ed9b80c6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ed9b80c6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ed9b80c6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ed9b80c6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ed9b80c6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ed9b80c6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1ed9b80c6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ed9b80c6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ed9b80c6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FFFF"/>
            </a:gs>
            <a:gs pos="100000">
              <a:srgbClr val="B3B3B3"/>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j5UbVLyxWFM9JFvpawzDEacZiX42JdcZ/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drive.google.com/file/d/1kqExyrIYViZ8RBWyQVtMm-TjbHwPrGjp/view"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11383149.wixsite.com/website" TargetMode="External"/><Relationship Id="rId4" Type="http://schemas.openxmlformats.org/officeDocument/2006/relationships/hyperlink" Target="https://www.instagram.com/orangegrprobotics/?hl=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amazon.com/ELEGOO-Board-ATmega328P-ATMEGA16U2-Compliant/dp/B01EWOE0UU/ref=sr_1_1_sspa?crid=1UT9FRBNQHJDZ&amp;keywords=elegoo+uno&amp;qid=1648164555&amp;sprefix=elegoo+uno%2Caps%2C88&amp;sr=8-1-spons&amp;psc=1&amp;spLa=ZW5jcnlwdGVkUXVhbGlmaWVyPUExN1hBWklSV0NTVklDJmVuY3J5cHRlZElkPUEwODI2NjMxMUVKM0hJUTIwMENDMyZlbmNyeXB0ZWRBZElkPUEwNDgzODMzMUlIN1I4WVRSM0w1UiZ3aWRnZXROYW1lPXNwX2F0ZiZhY3Rpb249Y2xpY2tSZWRpcmVjdCZkb05vdExvZ0NsaWNrPXRydWU=" TargetMode="External"/><Relationship Id="rId4" Type="http://schemas.openxmlformats.org/officeDocument/2006/relationships/hyperlink" Target="https://www.amazon.com/Qunqi-2Packs-Controller-Stepper-Arduino/dp/B01M29YK5U/ref=sr_1_3?crid=2K5IC04G0CUND&amp;keywords=l298n+motor+drive+controller&amp;qid=1648164643&amp;sprefix=L2%2Caps%2C67&amp;sr=8-3" TargetMode="External"/><Relationship Id="rId11" Type="http://schemas.openxmlformats.org/officeDocument/2006/relationships/image" Target="../media/image13.png"/><Relationship Id="rId10" Type="http://schemas.openxmlformats.org/officeDocument/2006/relationships/image" Target="../media/image5.png"/><Relationship Id="rId12" Type="http://schemas.openxmlformats.org/officeDocument/2006/relationships/image" Target="../media/image12.png"/><Relationship Id="rId9" Type="http://schemas.openxmlformats.org/officeDocument/2006/relationships/image" Target="../media/image11.png"/><Relationship Id="rId5" Type="http://schemas.openxmlformats.org/officeDocument/2006/relationships/hyperlink" Target="https://www.amazon.com/Smart-Chassis-Motors-Encoder-Battery/dp/B01LXY7CM3/ref=sr_1_4?crid=1M90KUIM18W23&amp;keywords=the+perseids+chassis&amp;qid=1648164766&amp;sprefix=the+perseids+chassis%2Caps%2C40&amp;sr=8-4" TargetMode="External"/><Relationship Id="rId6" Type="http://schemas.openxmlformats.org/officeDocument/2006/relationships/hyperlink" Target="https://www.amazon.com/Solderless-Flexible-Breadboard-Jumper-Arduino/dp/B00ARTWJ44/ref=sr_1_1?crid=CIUQSEI0QQBX&amp;keywords=Multicolored+Dupont+Wire+20pcs&amp;qid=1648164860&amp;s=industrial&amp;sprefix=multicolored+dupont+wire+20pcs%2Cindustrial%2C45&amp;sr=1-1" TargetMode="External"/><Relationship Id="rId7" Type="http://schemas.openxmlformats.org/officeDocument/2006/relationships/hyperlink" Target="https://www.amazon.com/Console-Joystick-Analog-Arduino-Sensor/dp/B09HGDPVX6/ref=sr_1_1?crid=T4ZW2YWB97W6&amp;keywords=joystick+for+arduino&amp;qid=1648165002&amp;s=industrial&amp;sprefix=joystick+for+arduino%2Cindustrial%2C53&amp;sr=1-1" TargetMode="External"/><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982"/>
            </a:gs>
            <a:gs pos="100000">
              <a:srgbClr val="F58F09"/>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4A86E8"/>
                </a:solidFill>
                <a:latin typeface="Times New Roman"/>
                <a:ea typeface="Times New Roman"/>
                <a:cs typeface="Times New Roman"/>
                <a:sym typeface="Times New Roman"/>
              </a:rPr>
              <a:t>The 12 Steps of Design:</a:t>
            </a:r>
            <a:endParaRPr>
              <a:solidFill>
                <a:srgbClr val="4A86E8"/>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rgbClr val="4A86E8"/>
                </a:solidFill>
                <a:latin typeface="Times New Roman"/>
                <a:ea typeface="Times New Roman"/>
                <a:cs typeface="Times New Roman"/>
                <a:sym typeface="Times New Roman"/>
              </a:rPr>
              <a:t>Orange Group Unity Bot</a:t>
            </a:r>
            <a:endParaRPr>
              <a:solidFill>
                <a:srgbClr val="4A86E8"/>
              </a:solidFill>
              <a:latin typeface="Times New Roman"/>
              <a:ea typeface="Times New Roman"/>
              <a:cs typeface="Times New Roman"/>
              <a:sym typeface="Times New Roman"/>
            </a:endParaRPr>
          </a:p>
        </p:txBody>
      </p:sp>
      <p:sp>
        <p:nvSpPr>
          <p:cNvPr id="55" name="Google Shape;55;p13"/>
          <p:cNvSpPr txBox="1"/>
          <p:nvPr>
            <p:ph idx="1" type="subTitle"/>
          </p:nvPr>
        </p:nvSpPr>
        <p:spPr>
          <a:xfrm>
            <a:off x="2276988" y="2834125"/>
            <a:ext cx="4796700" cy="792600"/>
          </a:xfrm>
          <a:prstGeom prst="rect">
            <a:avLst/>
          </a:prstGeom>
          <a:ln>
            <a:noFill/>
          </a:ln>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a:t>Imyre, Bria, Josh, Ryan, Sam</a:t>
            </a:r>
            <a:endParaRPr/>
          </a:p>
        </p:txBody>
      </p:sp>
      <p:pic>
        <p:nvPicPr>
          <p:cNvPr id="56" name="Google Shape;56;p13"/>
          <p:cNvPicPr preferRelativeResize="0"/>
          <p:nvPr/>
        </p:nvPicPr>
        <p:blipFill>
          <a:blip r:embed="rId3">
            <a:alphaModFix/>
          </a:blip>
          <a:stretch>
            <a:fillRect/>
          </a:stretch>
        </p:blipFill>
        <p:spPr>
          <a:xfrm>
            <a:off x="35375" y="3037725"/>
            <a:ext cx="2060839" cy="2052600"/>
          </a:xfrm>
          <a:prstGeom prst="rect">
            <a:avLst/>
          </a:prstGeom>
          <a:noFill/>
          <a:ln cap="flat" cmpd="sng" w="38100">
            <a:solidFill>
              <a:schemeClr val="dk2"/>
            </a:solidFill>
            <a:prstDash val="lgDash"/>
            <a:round/>
            <a:headEnd len="sm" w="sm" type="none"/>
            <a:tailEnd len="sm" w="sm" type="none"/>
          </a:ln>
        </p:spPr>
      </p:pic>
      <p:pic>
        <p:nvPicPr>
          <p:cNvPr id="57" name="Google Shape;57;p13"/>
          <p:cNvPicPr preferRelativeResize="0"/>
          <p:nvPr/>
        </p:nvPicPr>
        <p:blipFill rotWithShape="1">
          <a:blip r:embed="rId4">
            <a:alphaModFix/>
          </a:blip>
          <a:srcRect b="0" l="15797" r="30761" t="22696"/>
          <a:stretch/>
        </p:blipFill>
        <p:spPr>
          <a:xfrm>
            <a:off x="7219100" y="3037725"/>
            <a:ext cx="1884626" cy="2052599"/>
          </a:xfrm>
          <a:prstGeom prst="rect">
            <a:avLst/>
          </a:prstGeom>
          <a:noFill/>
          <a:ln cap="flat" cmpd="sng" w="38100">
            <a:solidFill>
              <a:schemeClr val="dk2"/>
            </a:solidFill>
            <a:prstDash val="lgDash"/>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4A86E8"/>
                </a:solidFill>
              </a:rPr>
              <a:t>Test and Evaluate</a:t>
            </a:r>
            <a:endParaRPr u="sng">
              <a:solidFill>
                <a:srgbClr val="4A86E8"/>
              </a:solidFill>
            </a:endParaRPr>
          </a:p>
        </p:txBody>
      </p:sp>
      <p:sp>
        <p:nvSpPr>
          <p:cNvPr id="146" name="Google Shape;146;p22"/>
          <p:cNvSpPr txBox="1"/>
          <p:nvPr>
            <p:ph idx="1" type="body"/>
          </p:nvPr>
        </p:nvSpPr>
        <p:spPr>
          <a:xfrm>
            <a:off x="311700" y="1152475"/>
            <a:ext cx="8520600" cy="38889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2000"/>
              <a:t>We test drove our robot on the floor, and found problems in the steering, and the mobility. We decided that we would fix this, add more wires, and rewire the copper connections.</a:t>
            </a:r>
            <a:endParaRPr sz="2000">
              <a:solidFill>
                <a:srgbClr val="202124"/>
              </a:solidFill>
            </a:endParaRPr>
          </a:p>
          <a:p>
            <a:pPr indent="0" lvl="0" marL="0" rtl="0" algn="l">
              <a:spcBef>
                <a:spcPts val="1200"/>
              </a:spcBef>
              <a:spcAft>
                <a:spcPts val="0"/>
              </a:spcAft>
              <a:buNone/>
            </a:pPr>
            <a:r>
              <a:t/>
            </a:r>
            <a:endParaRPr sz="2000">
              <a:solidFill>
                <a:srgbClr val="202124"/>
              </a:solidFill>
            </a:endParaRPr>
          </a:p>
          <a:p>
            <a:pPr indent="0" lvl="0" marL="0" rtl="0" algn="l">
              <a:spcBef>
                <a:spcPts val="1200"/>
              </a:spcBef>
              <a:spcAft>
                <a:spcPts val="1200"/>
              </a:spcAft>
              <a:buNone/>
            </a:pPr>
            <a:r>
              <a:t/>
            </a:r>
            <a:endParaRPr sz="2000">
              <a:solidFill>
                <a:srgbClr val="202124"/>
              </a:solidFill>
            </a:endParaRPr>
          </a:p>
        </p:txBody>
      </p:sp>
      <p:pic>
        <p:nvPicPr>
          <p:cNvPr id="147" name="Google Shape;147;p22" title="unitybotprototypetest.mp4">
            <a:hlinkClick r:id="rId3"/>
          </p:cNvPr>
          <p:cNvPicPr preferRelativeResize="0"/>
          <p:nvPr/>
        </p:nvPicPr>
        <p:blipFill>
          <a:blip r:embed="rId4">
            <a:alphaModFix/>
          </a:blip>
          <a:stretch>
            <a:fillRect/>
          </a:stretch>
        </p:blipFill>
        <p:spPr>
          <a:xfrm>
            <a:off x="4726075" y="2160225"/>
            <a:ext cx="3730876" cy="2798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lin ang="5400012" scaled="0"/>
        </a:gradFill>
      </p:bgPr>
    </p:bg>
    <p:spTree>
      <p:nvGrpSpPr>
        <p:cNvPr id="151" name="Shape 151"/>
        <p:cNvGrpSpPr/>
        <p:nvPr/>
      </p:nvGrpSpPr>
      <p:grpSpPr>
        <a:xfrm>
          <a:off x="0" y="0"/>
          <a:ext cx="0" cy="0"/>
          <a:chOff x="0" y="0"/>
          <a:chExt cx="0" cy="0"/>
        </a:xfrm>
      </p:grpSpPr>
      <p:sp>
        <p:nvSpPr>
          <p:cNvPr id="152" name="Google Shape;15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4A86E8"/>
                </a:solidFill>
              </a:rPr>
              <a:t>Refine The Design</a:t>
            </a:r>
            <a:endParaRPr u="sng">
              <a:solidFill>
                <a:srgbClr val="4A86E8"/>
              </a:solidFill>
            </a:endParaRPr>
          </a:p>
        </p:txBody>
      </p:sp>
      <p:sp>
        <p:nvSpPr>
          <p:cNvPr id="153" name="Google Shape;153;p23"/>
          <p:cNvSpPr txBox="1"/>
          <p:nvPr>
            <p:ph idx="1" type="body"/>
          </p:nvPr>
        </p:nvSpPr>
        <p:spPr>
          <a:xfrm>
            <a:off x="311700" y="1129750"/>
            <a:ext cx="85206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We integrated multiple custom 3D printed parts, and changed the organization of the PWM wires. We also secured the copper connections with electrical tape.</a:t>
            </a:r>
            <a:endParaRPr/>
          </a:p>
          <a:p>
            <a:pPr indent="0" lvl="0" marL="0" rtl="0" algn="l">
              <a:spcBef>
                <a:spcPts val="1200"/>
              </a:spcBef>
              <a:spcAft>
                <a:spcPts val="1200"/>
              </a:spcAft>
              <a:buNone/>
            </a:pPr>
            <a:r>
              <a:rPr lang="en"/>
              <a:t>We taped down each component to the final robot chassis, and placed </a:t>
            </a:r>
            <a:r>
              <a:rPr lang="en"/>
              <a:t>the shell on top.</a:t>
            </a:r>
            <a:endParaRPr/>
          </a:p>
        </p:txBody>
      </p:sp>
      <p:pic>
        <p:nvPicPr>
          <p:cNvPr id="154" name="Google Shape;154;p23"/>
          <p:cNvPicPr preferRelativeResize="0"/>
          <p:nvPr/>
        </p:nvPicPr>
        <p:blipFill>
          <a:blip r:embed="rId3">
            <a:alphaModFix/>
          </a:blip>
          <a:stretch>
            <a:fillRect/>
          </a:stretch>
        </p:blipFill>
        <p:spPr>
          <a:xfrm>
            <a:off x="397425" y="2626925"/>
            <a:ext cx="3156474" cy="1864950"/>
          </a:xfrm>
          <a:prstGeom prst="rect">
            <a:avLst/>
          </a:prstGeom>
          <a:noFill/>
          <a:ln>
            <a:noFill/>
          </a:ln>
        </p:spPr>
      </p:pic>
      <p:pic>
        <p:nvPicPr>
          <p:cNvPr id="155" name="Google Shape;155;p23"/>
          <p:cNvPicPr preferRelativeResize="0"/>
          <p:nvPr/>
        </p:nvPicPr>
        <p:blipFill rotWithShape="1">
          <a:blip r:embed="rId4">
            <a:alphaModFix/>
          </a:blip>
          <a:srcRect b="30907" l="18398" r="69895" t="29992"/>
          <a:stretch/>
        </p:blipFill>
        <p:spPr>
          <a:xfrm>
            <a:off x="7711273" y="2384950"/>
            <a:ext cx="799698" cy="2011026"/>
          </a:xfrm>
          <a:prstGeom prst="rect">
            <a:avLst/>
          </a:prstGeom>
          <a:noFill/>
          <a:ln>
            <a:noFill/>
          </a:ln>
        </p:spPr>
      </p:pic>
      <p:sp>
        <p:nvSpPr>
          <p:cNvPr id="156" name="Google Shape;156;p23"/>
          <p:cNvSpPr txBox="1"/>
          <p:nvPr/>
        </p:nvSpPr>
        <p:spPr>
          <a:xfrm>
            <a:off x="3553900" y="3083275"/>
            <a:ext cx="1008000" cy="831300"/>
          </a:xfrm>
          <a:prstGeom prst="rect">
            <a:avLst/>
          </a:prstGeom>
          <a:solidFill>
            <a:srgbClr val="76A5A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Reference </a:t>
            </a:r>
            <a:endParaRPr/>
          </a:p>
          <a:p>
            <a:pPr indent="0" lvl="0" marL="0" rtl="0" algn="l">
              <a:spcBef>
                <a:spcPts val="0"/>
              </a:spcBef>
              <a:spcAft>
                <a:spcPts val="0"/>
              </a:spcAft>
              <a:buNone/>
            </a:pPr>
            <a:r>
              <a:rPr lang="en"/>
              <a:t>Image </a:t>
            </a:r>
            <a:endParaRPr/>
          </a:p>
          <a:p>
            <a:pPr indent="0" lvl="0" marL="0" rtl="0" algn="l">
              <a:spcBef>
                <a:spcPts val="0"/>
              </a:spcBef>
              <a:spcAft>
                <a:spcPts val="0"/>
              </a:spcAft>
              <a:buNone/>
            </a:pPr>
            <a:r>
              <a:rPr lang="en"/>
              <a:t>Used</a:t>
            </a:r>
            <a:endParaRPr/>
          </a:p>
        </p:txBody>
      </p:sp>
      <p:sp>
        <p:nvSpPr>
          <p:cNvPr id="157" name="Google Shape;157;p23"/>
          <p:cNvSpPr/>
          <p:nvPr/>
        </p:nvSpPr>
        <p:spPr>
          <a:xfrm>
            <a:off x="6536625" y="2626925"/>
            <a:ext cx="1268100" cy="227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Taped wires</a:t>
            </a:r>
            <a:endParaRPr sz="800"/>
          </a:p>
        </p:txBody>
      </p:sp>
      <p:sp>
        <p:nvSpPr>
          <p:cNvPr id="158" name="Google Shape;158;p23"/>
          <p:cNvSpPr/>
          <p:nvPr/>
        </p:nvSpPr>
        <p:spPr>
          <a:xfrm>
            <a:off x="6775075" y="3869150"/>
            <a:ext cx="1268100" cy="227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Taped wires</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00"/>
            </a:gs>
            <a:gs pos="33000">
              <a:schemeClr val="lt1"/>
            </a:gs>
            <a:gs pos="85000">
              <a:srgbClr val="FFEC33"/>
            </a:gs>
            <a:gs pos="100000">
              <a:srgbClr val="FFD966"/>
            </a:gs>
          </a:gsLst>
          <a:path path="circle">
            <a:fillToRect b="50%" l="50%" r="50%" t="50%"/>
          </a:path>
          <a:tileRect/>
        </a:gradFill>
      </p:bgPr>
    </p:bg>
    <p:spTree>
      <p:nvGrpSpPr>
        <p:cNvPr id="162" name="Shape 162"/>
        <p:cNvGrpSpPr/>
        <p:nvPr/>
      </p:nvGrpSpPr>
      <p:grpSpPr>
        <a:xfrm>
          <a:off x="0" y="0"/>
          <a:ext cx="0" cy="0"/>
          <a:chOff x="0" y="0"/>
          <a:chExt cx="0" cy="0"/>
        </a:xfrm>
      </p:grpSpPr>
      <p:sp>
        <p:nvSpPr>
          <p:cNvPr id="163" name="Google Shape;16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0000FF"/>
                </a:solidFill>
              </a:rPr>
              <a:t>Create or Make</a:t>
            </a:r>
            <a:endParaRPr u="sng">
              <a:solidFill>
                <a:srgbClr val="0000FF"/>
              </a:solidFill>
            </a:endParaRPr>
          </a:p>
        </p:txBody>
      </p:sp>
      <p:sp>
        <p:nvSpPr>
          <p:cNvPr id="164" name="Google Shape;164;p24"/>
          <p:cNvSpPr txBox="1"/>
          <p:nvPr>
            <p:ph idx="1" type="body"/>
          </p:nvPr>
        </p:nvSpPr>
        <p:spPr>
          <a:xfrm>
            <a:off x="311700" y="1060500"/>
            <a:ext cx="8520600" cy="3416400"/>
          </a:xfrm>
          <a:prstGeom prst="rect">
            <a:avLst/>
          </a:prstGeom>
          <a:ln cap="flat" cmpd="sng" w="19050">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We took everything we learned from testing, and finished making a final design for our unity bot project. It features 2 independent wheels, and a trolley wheel in the back. It also sports a plow to push around small objects, and a joystick in a remote for real-time control.</a:t>
            </a:r>
            <a:endParaRPr/>
          </a:p>
        </p:txBody>
      </p:sp>
      <p:sp>
        <p:nvSpPr>
          <p:cNvPr id="165" name="Google Shape;165;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166" name="Google Shape;166;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167" name="Google Shape;167;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168" name="Google Shape;168;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169" name="Google Shape;169;p24" title="finalbotshowcaeeeee.mp4">
            <a:hlinkClick r:id="rId3"/>
          </p:cNvPr>
          <p:cNvPicPr preferRelativeResize="0"/>
          <p:nvPr/>
        </p:nvPicPr>
        <p:blipFill>
          <a:blip r:embed="rId4">
            <a:alphaModFix/>
          </a:blip>
          <a:stretch>
            <a:fillRect/>
          </a:stretch>
        </p:blipFill>
        <p:spPr>
          <a:xfrm>
            <a:off x="3373800" y="2280750"/>
            <a:ext cx="3529925" cy="1985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173" name="Shape 173"/>
        <p:cNvGrpSpPr/>
        <p:nvPr/>
      </p:nvGrpSpPr>
      <p:grpSpPr>
        <a:xfrm>
          <a:off x="0" y="0"/>
          <a:ext cx="0" cy="0"/>
          <a:chOff x="0" y="0"/>
          <a:chExt cx="0" cy="0"/>
        </a:xfrm>
      </p:grpSpPr>
      <p:sp>
        <p:nvSpPr>
          <p:cNvPr id="174" name="Google Shape;174;p25"/>
          <p:cNvSpPr txBox="1"/>
          <p:nvPr>
            <p:ph type="title"/>
          </p:nvPr>
        </p:nvSpPr>
        <p:spPr>
          <a:xfrm>
            <a:off x="226525" y="267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0000FF"/>
                </a:solidFill>
              </a:rPr>
              <a:t>Communicate Results</a:t>
            </a:r>
            <a:endParaRPr u="sng">
              <a:solidFill>
                <a:srgbClr val="0000FF"/>
              </a:solidFill>
            </a:endParaRPr>
          </a:p>
        </p:txBody>
      </p:sp>
      <p:sp>
        <p:nvSpPr>
          <p:cNvPr id="175" name="Google Shape;175;p25"/>
          <p:cNvSpPr txBox="1"/>
          <p:nvPr>
            <p:ph idx="1" type="body"/>
          </p:nvPr>
        </p:nvSpPr>
        <p:spPr>
          <a:xfrm>
            <a:off x="311700" y="863550"/>
            <a:ext cx="8574600" cy="3890700"/>
          </a:xfrm>
          <a:prstGeom prst="rect">
            <a:avLst/>
          </a:prstGeom>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rPr>
              <a:t>We have an instagram page for our team, as well as a website.</a:t>
            </a:r>
            <a:endParaRPr>
              <a:solidFill>
                <a:schemeClr val="dk1"/>
              </a:solidFill>
            </a:endParaRPr>
          </a:p>
          <a:p>
            <a:pPr indent="0" lvl="0" marL="0" rtl="0" algn="l">
              <a:lnSpc>
                <a:spcPct val="150000"/>
              </a:lnSpc>
              <a:spcBef>
                <a:spcPts val="1200"/>
              </a:spcBef>
              <a:spcAft>
                <a:spcPts val="0"/>
              </a:spcAft>
              <a:buNone/>
            </a:pPr>
            <a:r>
              <a:rPr lang="en" u="sng">
                <a:solidFill>
                  <a:srgbClr val="0000FF"/>
                </a:solidFill>
                <a:hlinkClick r:id="rId3">
                  <a:extLst>
                    <a:ext uri="{A12FA001-AC4F-418D-AE19-62706E023703}">
                      <ahyp:hlinkClr val="tx"/>
                    </a:ext>
                  </a:extLst>
                </a:hlinkClick>
              </a:rPr>
              <a:t>https://11383149.wixsite.com/website</a:t>
            </a:r>
            <a:endParaRPr>
              <a:solidFill>
                <a:srgbClr val="0000FF"/>
              </a:solidFill>
            </a:endParaRPr>
          </a:p>
          <a:p>
            <a:pPr indent="0" lvl="0" marL="0" rtl="0" algn="l">
              <a:lnSpc>
                <a:spcPct val="150000"/>
              </a:lnSpc>
              <a:spcBef>
                <a:spcPts val="1200"/>
              </a:spcBef>
              <a:spcAft>
                <a:spcPts val="0"/>
              </a:spcAft>
              <a:buNone/>
            </a:pPr>
            <a:r>
              <a:rPr lang="en" u="sng">
                <a:solidFill>
                  <a:srgbClr val="0000FF"/>
                </a:solidFill>
                <a:hlinkClick r:id="rId4">
                  <a:extLst>
                    <a:ext uri="{A12FA001-AC4F-418D-AE19-62706E023703}">
                      <ahyp:hlinkClr val="tx"/>
                    </a:ext>
                  </a:extLst>
                </a:hlinkClick>
              </a:rPr>
              <a:t>https://www.instagram.com/orangegrprobotics/?hl=en</a:t>
            </a:r>
            <a:endParaRPr>
              <a:solidFill>
                <a:srgbClr val="0000FF"/>
              </a:solidFill>
            </a:endParaRPr>
          </a:p>
          <a:p>
            <a:pPr indent="0" lvl="0" marL="0" rtl="0" algn="l">
              <a:lnSpc>
                <a:spcPct val="150000"/>
              </a:lnSpc>
              <a:spcBef>
                <a:spcPts val="1200"/>
              </a:spcBef>
              <a:spcAft>
                <a:spcPts val="0"/>
              </a:spcAft>
              <a:buNone/>
            </a:pPr>
            <a:r>
              <a:rPr lang="en">
                <a:solidFill>
                  <a:schemeClr val="dk1"/>
                </a:solidFill>
              </a:rPr>
              <a:t>Right now, we are making a slideshow video presentation.</a:t>
            </a:r>
            <a:endParaRPr>
              <a:solidFill>
                <a:schemeClr val="dk1"/>
              </a:solidFill>
            </a:endParaRPr>
          </a:p>
          <a:p>
            <a:pPr indent="0" lvl="0" marL="0" rtl="0" algn="l">
              <a:lnSpc>
                <a:spcPct val="150000"/>
              </a:lnSpc>
              <a:spcBef>
                <a:spcPts val="1200"/>
              </a:spcBef>
              <a:spcAft>
                <a:spcPts val="0"/>
              </a:spcAft>
              <a:buNone/>
            </a:pPr>
            <a:r>
              <a:t/>
            </a:r>
            <a:endParaRPr>
              <a:solidFill>
                <a:schemeClr val="dk1"/>
              </a:solidFill>
            </a:endParaRPr>
          </a:p>
          <a:p>
            <a:pPr indent="0" lvl="0" marL="0" rtl="0" algn="l">
              <a:lnSpc>
                <a:spcPct val="150000"/>
              </a:lnSpc>
              <a:spcBef>
                <a:spcPts val="1200"/>
              </a:spcBef>
              <a:spcAft>
                <a:spcPts val="1200"/>
              </a:spcAft>
              <a:buNone/>
            </a:pPr>
            <a:r>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4A86E8"/>
                </a:solidFill>
              </a:rPr>
              <a:t>Cheapest Possible Reproduction of Products:</a:t>
            </a:r>
            <a:endParaRPr>
              <a:solidFill>
                <a:srgbClr val="4A86E8"/>
              </a:solidFill>
            </a:endParaRPr>
          </a:p>
        </p:txBody>
      </p:sp>
      <p:sp>
        <p:nvSpPr>
          <p:cNvPr id="181" name="Google Shape;181;p26"/>
          <p:cNvSpPr txBox="1"/>
          <p:nvPr>
            <p:ph idx="1" type="body"/>
          </p:nvPr>
        </p:nvSpPr>
        <p:spPr>
          <a:xfrm>
            <a:off x="391715" y="1112468"/>
            <a:ext cx="8520600" cy="3416400"/>
          </a:xfrm>
          <a:prstGeom prst="rect">
            <a:avLst/>
          </a:prstGeom>
          <a:noFill/>
          <a:ln cap="flat" cmpd="sng" w="19050">
            <a:solidFill>
              <a:srgbClr val="202124"/>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Some extra features can be added, but here is the most basic list:</a:t>
            </a:r>
            <a:endParaRPr/>
          </a:p>
          <a:p>
            <a:pPr indent="0" lvl="0" marL="0" rtl="0" algn="l">
              <a:spcBef>
                <a:spcPts val="1200"/>
              </a:spcBef>
              <a:spcAft>
                <a:spcPts val="0"/>
              </a:spcAft>
              <a:buNone/>
            </a:pPr>
            <a:r>
              <a:rPr lang="en"/>
              <a:t>Elegoo uno R3 Board $18.99 (works with arduino sketch) </a:t>
            </a:r>
            <a:r>
              <a:rPr lang="en" u="sng">
                <a:solidFill>
                  <a:schemeClr val="accent5"/>
                </a:solidFill>
                <a:hlinkClick r:id="rId3">
                  <a:extLst>
                    <a:ext uri="{A12FA001-AC4F-418D-AE19-62706E023703}">
                      <ahyp:hlinkClr val="tx"/>
                    </a:ext>
                  </a:extLst>
                </a:hlinkClick>
              </a:rPr>
              <a:t>Link</a:t>
            </a:r>
            <a:endParaRPr sz="2900"/>
          </a:p>
          <a:p>
            <a:pPr indent="0" lvl="0" marL="0" rtl="0" algn="l">
              <a:spcBef>
                <a:spcPts val="1200"/>
              </a:spcBef>
              <a:spcAft>
                <a:spcPts val="0"/>
              </a:spcAft>
              <a:buNone/>
            </a:pPr>
            <a:r>
              <a:rPr lang="en"/>
              <a:t>L298N motor controller $4.50 (9$/2) </a:t>
            </a:r>
            <a:r>
              <a:rPr lang="en" u="sng">
                <a:solidFill>
                  <a:schemeClr val="hlink"/>
                </a:solidFill>
                <a:hlinkClick r:id="rId4"/>
              </a:rPr>
              <a:t>Link</a:t>
            </a:r>
            <a:endParaRPr/>
          </a:p>
          <a:p>
            <a:pPr indent="0" lvl="0" marL="0" rtl="0" algn="l">
              <a:spcBef>
                <a:spcPts val="1200"/>
              </a:spcBef>
              <a:spcAft>
                <a:spcPts val="0"/>
              </a:spcAft>
              <a:buNone/>
            </a:pPr>
            <a:r>
              <a:rPr lang="en"/>
              <a:t>Chassis Kit: $11.99 </a:t>
            </a:r>
            <a:r>
              <a:rPr lang="en" u="sng">
                <a:solidFill>
                  <a:schemeClr val="hlink"/>
                </a:solidFill>
                <a:hlinkClick r:id="rId5"/>
              </a:rPr>
              <a:t>Link</a:t>
            </a:r>
            <a:endParaRPr/>
          </a:p>
          <a:p>
            <a:pPr indent="0" lvl="0" marL="0" rtl="0" algn="l">
              <a:spcBef>
                <a:spcPts val="1200"/>
              </a:spcBef>
              <a:spcAft>
                <a:spcPts val="0"/>
              </a:spcAft>
              <a:buNone/>
            </a:pPr>
            <a:r>
              <a:rPr lang="en"/>
              <a:t>M to M Wires for Arduino $7 </a:t>
            </a:r>
            <a:r>
              <a:rPr lang="en" u="sng">
                <a:solidFill>
                  <a:schemeClr val="hlink"/>
                </a:solidFill>
                <a:hlinkClick r:id="rId6"/>
              </a:rPr>
              <a:t>Link</a:t>
            </a:r>
            <a:endParaRPr/>
          </a:p>
          <a:p>
            <a:pPr indent="0" lvl="0" marL="0" rtl="0" algn="l">
              <a:spcBef>
                <a:spcPts val="1200"/>
              </a:spcBef>
              <a:spcAft>
                <a:spcPts val="0"/>
              </a:spcAft>
              <a:buNone/>
            </a:pPr>
            <a:r>
              <a:rPr lang="en"/>
              <a:t>Joystick for Arduino $5 </a:t>
            </a:r>
            <a:r>
              <a:rPr lang="en" u="sng">
                <a:solidFill>
                  <a:schemeClr val="hlink"/>
                </a:solidFill>
                <a:hlinkClick r:id="rId7"/>
              </a:rPr>
              <a:t>Link</a:t>
            </a:r>
            <a:endParaRPr/>
          </a:p>
          <a:p>
            <a:pPr indent="0" lvl="0" marL="0" rtl="0" algn="l">
              <a:spcBef>
                <a:spcPts val="1200"/>
              </a:spcBef>
              <a:spcAft>
                <a:spcPts val="1200"/>
              </a:spcAft>
              <a:buNone/>
            </a:pPr>
            <a:r>
              <a:rPr lang="en"/>
              <a:t>TOTAL COST: $47.48 (prices may fluctuate depending on provider) </a:t>
            </a:r>
            <a:endParaRPr/>
          </a:p>
        </p:txBody>
      </p:sp>
      <p:pic>
        <p:nvPicPr>
          <p:cNvPr id="182" name="Google Shape;182;p26"/>
          <p:cNvPicPr preferRelativeResize="0"/>
          <p:nvPr/>
        </p:nvPicPr>
        <p:blipFill rotWithShape="1">
          <a:blip r:embed="rId8">
            <a:alphaModFix/>
          </a:blip>
          <a:srcRect b="42339" l="0" r="0" t="0"/>
          <a:stretch/>
        </p:blipFill>
        <p:spPr>
          <a:xfrm>
            <a:off x="3064900" y="2336850"/>
            <a:ext cx="826326" cy="476476"/>
          </a:xfrm>
          <a:prstGeom prst="rect">
            <a:avLst/>
          </a:prstGeom>
          <a:noFill/>
          <a:ln>
            <a:noFill/>
          </a:ln>
        </p:spPr>
      </p:pic>
      <p:pic>
        <p:nvPicPr>
          <p:cNvPr id="183" name="Google Shape;183;p26"/>
          <p:cNvPicPr preferRelativeResize="0"/>
          <p:nvPr/>
        </p:nvPicPr>
        <p:blipFill rotWithShape="1">
          <a:blip r:embed="rId9">
            <a:alphaModFix/>
          </a:blip>
          <a:srcRect b="0" l="49114" r="0" t="48232"/>
          <a:stretch/>
        </p:blipFill>
        <p:spPr>
          <a:xfrm>
            <a:off x="4706450" y="1934151"/>
            <a:ext cx="489996" cy="476475"/>
          </a:xfrm>
          <a:prstGeom prst="rect">
            <a:avLst/>
          </a:prstGeom>
          <a:noFill/>
          <a:ln>
            <a:noFill/>
          </a:ln>
        </p:spPr>
      </p:pic>
      <p:pic>
        <p:nvPicPr>
          <p:cNvPr id="184" name="Google Shape;184;p26"/>
          <p:cNvPicPr preferRelativeResize="0"/>
          <p:nvPr/>
        </p:nvPicPr>
        <p:blipFill>
          <a:blip r:embed="rId10">
            <a:alphaModFix/>
          </a:blip>
          <a:stretch>
            <a:fillRect/>
          </a:stretch>
        </p:blipFill>
        <p:spPr>
          <a:xfrm>
            <a:off x="3541225" y="3234474"/>
            <a:ext cx="420750" cy="420750"/>
          </a:xfrm>
          <a:prstGeom prst="rect">
            <a:avLst/>
          </a:prstGeom>
          <a:noFill/>
          <a:ln>
            <a:noFill/>
          </a:ln>
        </p:spPr>
      </p:pic>
      <p:pic>
        <p:nvPicPr>
          <p:cNvPr id="185" name="Google Shape;185;p26"/>
          <p:cNvPicPr preferRelativeResize="0"/>
          <p:nvPr/>
        </p:nvPicPr>
        <p:blipFill>
          <a:blip r:embed="rId11">
            <a:alphaModFix/>
          </a:blip>
          <a:stretch>
            <a:fillRect/>
          </a:stretch>
        </p:blipFill>
        <p:spPr>
          <a:xfrm>
            <a:off x="6859400" y="1539825"/>
            <a:ext cx="489999" cy="489999"/>
          </a:xfrm>
          <a:prstGeom prst="rect">
            <a:avLst/>
          </a:prstGeom>
          <a:noFill/>
          <a:ln>
            <a:noFill/>
          </a:ln>
        </p:spPr>
      </p:pic>
      <p:pic>
        <p:nvPicPr>
          <p:cNvPr id="186" name="Google Shape;186;p26"/>
          <p:cNvPicPr preferRelativeResize="0"/>
          <p:nvPr/>
        </p:nvPicPr>
        <p:blipFill>
          <a:blip r:embed="rId12">
            <a:alphaModFix/>
          </a:blip>
          <a:stretch>
            <a:fillRect/>
          </a:stretch>
        </p:blipFill>
        <p:spPr>
          <a:xfrm>
            <a:off x="4016825" y="2763650"/>
            <a:ext cx="555175" cy="519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3000">
              <a:srgbClr val="0000FF"/>
            </a:gs>
            <a:gs pos="46000">
              <a:srgbClr val="00FFFF"/>
            </a:gs>
            <a:gs pos="78000">
              <a:srgbClr val="4A86E8"/>
            </a:gs>
            <a:gs pos="100000">
              <a:srgbClr val="8E7CC3"/>
            </a:gs>
          </a:gsLst>
          <a:path path="circle">
            <a:fillToRect b="50%" l="50%" r="50%" t="50%"/>
          </a:path>
          <a:tileRect/>
        </a:gradFill>
      </p:bgPr>
    </p:bg>
    <p:spTree>
      <p:nvGrpSpPr>
        <p:cNvPr id="190" name="Shape 190"/>
        <p:cNvGrpSpPr/>
        <p:nvPr/>
      </p:nvGrpSpPr>
      <p:grpSpPr>
        <a:xfrm>
          <a:off x="0" y="0"/>
          <a:ext cx="0" cy="0"/>
          <a:chOff x="0" y="0"/>
          <a:chExt cx="0" cy="0"/>
        </a:xfrm>
      </p:grpSpPr>
      <p:sp>
        <p:nvSpPr>
          <p:cNvPr id="191" name="Google Shape;191;p27"/>
          <p:cNvSpPr txBox="1"/>
          <p:nvPr>
            <p:ph type="title"/>
          </p:nvPr>
        </p:nvSpPr>
        <p:spPr>
          <a:xfrm>
            <a:off x="0" y="1369800"/>
            <a:ext cx="9144000" cy="28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100"/>
              <a:t>Thank you!</a:t>
            </a:r>
            <a:endParaRPr b="1" sz="13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4A86E8"/>
                </a:solidFill>
              </a:rPr>
              <a:t>Define a problem</a:t>
            </a:r>
            <a:endParaRPr u="sng">
              <a:solidFill>
                <a:srgbClr val="4A86E8"/>
              </a:solidFill>
            </a:endParaRPr>
          </a:p>
        </p:txBody>
      </p:sp>
      <p:sp>
        <p:nvSpPr>
          <p:cNvPr id="63" name="Google Shape;63;p14"/>
          <p:cNvSpPr txBox="1"/>
          <p:nvPr>
            <p:ph idx="1" type="body"/>
          </p:nvPr>
        </p:nvSpPr>
        <p:spPr>
          <a:xfrm>
            <a:off x="311700" y="1152475"/>
            <a:ext cx="85206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Our group was tasked with creating a low-cost, reproducible robot for children in developing countries.</a:t>
            </a:r>
            <a:endParaRPr/>
          </a:p>
        </p:txBody>
      </p:sp>
      <p:pic>
        <p:nvPicPr>
          <p:cNvPr id="64" name="Google Shape;64;p14"/>
          <p:cNvPicPr preferRelativeResize="0"/>
          <p:nvPr/>
        </p:nvPicPr>
        <p:blipFill rotWithShape="1">
          <a:blip r:embed="rId3">
            <a:alphaModFix/>
          </a:blip>
          <a:srcRect b="9844" l="0" r="4716" t="25388"/>
          <a:stretch/>
        </p:blipFill>
        <p:spPr>
          <a:xfrm>
            <a:off x="503375" y="1890925"/>
            <a:ext cx="4786775" cy="2449748"/>
          </a:xfrm>
          <a:prstGeom prst="rect">
            <a:avLst/>
          </a:prstGeom>
          <a:noFill/>
          <a:ln cap="flat" cmpd="sng" w="28575">
            <a:solidFill>
              <a:schemeClr val="dk2"/>
            </a:solidFill>
            <a:prstDash val="lgDash"/>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E29AA"/>
            </a:gs>
            <a:gs pos="100000">
              <a:srgbClr val="1E123D"/>
            </a:gs>
          </a:gsLst>
          <a:path path="circle">
            <a:fillToRect b="50%" l="50%" r="50%" t="50%"/>
          </a:path>
          <a:tileRect/>
        </a:gra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4A86E8"/>
                </a:solidFill>
              </a:rPr>
              <a:t>Brainstorm possible solutions</a:t>
            </a:r>
            <a:endParaRPr u="sng">
              <a:solidFill>
                <a:srgbClr val="4A86E8"/>
              </a:solidFill>
            </a:endParaRPr>
          </a:p>
        </p:txBody>
      </p:sp>
      <p:sp>
        <p:nvSpPr>
          <p:cNvPr id="70" name="Google Shape;70;p15"/>
          <p:cNvSpPr txBox="1"/>
          <p:nvPr>
            <p:ph idx="1" type="body"/>
          </p:nvPr>
        </p:nvSpPr>
        <p:spPr>
          <a:xfrm>
            <a:off x="311700" y="1017725"/>
            <a:ext cx="8520600" cy="3416400"/>
          </a:xfrm>
          <a:prstGeom prst="rect">
            <a:avLst/>
          </a:prstGeom>
          <a:ln cap="flat" cmpd="sng" w="19050">
            <a:solidFill>
              <a:srgbClr val="202124"/>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solidFill>
                  <a:srgbClr val="00FFFF"/>
                </a:solidFill>
                <a:latin typeface="Times New Roman"/>
                <a:ea typeface="Times New Roman"/>
                <a:cs typeface="Times New Roman"/>
                <a:sym typeface="Times New Roman"/>
              </a:rPr>
              <a:t>One of our solutions is a plow </a:t>
            </a:r>
            <a:r>
              <a:rPr lang="en">
                <a:solidFill>
                  <a:srgbClr val="00FFFF"/>
                </a:solidFill>
                <a:latin typeface="Times New Roman"/>
                <a:ea typeface="Times New Roman"/>
                <a:cs typeface="Times New Roman"/>
                <a:sym typeface="Times New Roman"/>
              </a:rPr>
              <a:t>in the front of our robot to enable us to push small objects.   Another solution we made was a top piece on top of our robot for more durability.</a:t>
            </a:r>
            <a:endParaRPr>
              <a:solidFill>
                <a:srgbClr val="00FFFF"/>
              </a:solidFill>
              <a:latin typeface="Times New Roman"/>
              <a:ea typeface="Times New Roman"/>
              <a:cs typeface="Times New Roman"/>
              <a:sym typeface="Times New Roman"/>
            </a:endParaRPr>
          </a:p>
          <a:p>
            <a:pPr indent="0" lvl="0" marL="0" rtl="0" algn="l">
              <a:lnSpc>
                <a:spcPct val="150000"/>
              </a:lnSpc>
              <a:spcBef>
                <a:spcPts val="1200"/>
              </a:spcBef>
              <a:spcAft>
                <a:spcPts val="1200"/>
              </a:spcAft>
              <a:buNone/>
            </a:pPr>
            <a:r>
              <a:rPr lang="en">
                <a:solidFill>
                  <a:srgbClr val="00FFFF"/>
                </a:solidFill>
                <a:latin typeface="Times New Roman"/>
                <a:ea typeface="Times New Roman"/>
                <a:cs typeface="Times New Roman"/>
                <a:sym typeface="Times New Roman"/>
              </a:rPr>
              <a:t>We also decided on a joystick, to be able to control our robot in real time. </a:t>
            </a:r>
            <a:endParaRPr>
              <a:solidFill>
                <a:srgbClr val="00FFFF"/>
              </a:solidFill>
              <a:latin typeface="Times New Roman"/>
              <a:ea typeface="Times New Roman"/>
              <a:cs typeface="Times New Roman"/>
              <a:sym typeface="Times New Roman"/>
            </a:endParaRPr>
          </a:p>
        </p:txBody>
      </p:sp>
      <p:pic>
        <p:nvPicPr>
          <p:cNvPr id="71" name="Google Shape;71;p15"/>
          <p:cNvPicPr preferRelativeResize="0"/>
          <p:nvPr/>
        </p:nvPicPr>
        <p:blipFill rotWithShape="1">
          <a:blip r:embed="rId3">
            <a:alphaModFix/>
          </a:blip>
          <a:srcRect b="37826" l="6170" r="12422" t="31224"/>
          <a:stretch/>
        </p:blipFill>
        <p:spPr>
          <a:xfrm>
            <a:off x="3582700" y="2949812"/>
            <a:ext cx="5334502" cy="1527023"/>
          </a:xfrm>
          <a:prstGeom prst="rect">
            <a:avLst/>
          </a:prstGeom>
          <a:noFill/>
          <a:ln cap="flat" cmpd="sng" w="38100">
            <a:solidFill>
              <a:schemeClr val="dk2"/>
            </a:solidFill>
            <a:prstDash val="dot"/>
            <a:round/>
            <a:headEnd len="sm" w="sm" type="none"/>
            <a:tailEnd len="sm" w="sm" type="none"/>
          </a:ln>
        </p:spPr>
      </p:pic>
      <p:pic>
        <p:nvPicPr>
          <p:cNvPr id="72" name="Google Shape;72;p15"/>
          <p:cNvPicPr preferRelativeResize="0"/>
          <p:nvPr/>
        </p:nvPicPr>
        <p:blipFill>
          <a:blip r:embed="rId4">
            <a:alphaModFix/>
          </a:blip>
          <a:stretch>
            <a:fillRect/>
          </a:stretch>
        </p:blipFill>
        <p:spPr>
          <a:xfrm>
            <a:off x="130547" y="2481323"/>
            <a:ext cx="3272525" cy="2464000"/>
          </a:xfrm>
          <a:prstGeom prst="rect">
            <a:avLst/>
          </a:prstGeom>
          <a:noFill/>
          <a:ln cap="flat" cmpd="sng" w="38100">
            <a:solidFill>
              <a:schemeClr val="dk2"/>
            </a:solidFill>
            <a:prstDash val="dot"/>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5387500" y="2367375"/>
            <a:ext cx="1287049" cy="1287049"/>
          </a:xfrm>
          <a:prstGeom prst="rect">
            <a:avLst/>
          </a:prstGeom>
          <a:noFill/>
          <a:ln cap="flat" cmpd="sng" w="38100">
            <a:solidFill>
              <a:schemeClr val="dk2"/>
            </a:solidFill>
            <a:prstDash val="solid"/>
            <a:round/>
            <a:headEnd len="sm" w="sm" type="none"/>
            <a:tailEnd len="sm" w="sm" type="none"/>
          </a:ln>
        </p:spPr>
      </p:pic>
      <p:pic>
        <p:nvPicPr>
          <p:cNvPr id="78" name="Google Shape;78;p16"/>
          <p:cNvPicPr preferRelativeResize="0"/>
          <p:nvPr/>
        </p:nvPicPr>
        <p:blipFill>
          <a:blip r:embed="rId4">
            <a:alphaModFix/>
          </a:blip>
          <a:stretch>
            <a:fillRect/>
          </a:stretch>
        </p:blipFill>
        <p:spPr>
          <a:xfrm>
            <a:off x="6732530" y="2350826"/>
            <a:ext cx="1898244" cy="1287051"/>
          </a:xfrm>
          <a:prstGeom prst="rect">
            <a:avLst/>
          </a:prstGeom>
          <a:noFill/>
          <a:ln cap="flat" cmpd="sng" w="9525">
            <a:solidFill>
              <a:schemeClr val="dk2"/>
            </a:solidFill>
            <a:prstDash val="solid"/>
            <a:round/>
            <a:headEnd len="sm" w="sm" type="none"/>
            <a:tailEnd len="sm" w="sm" type="none"/>
          </a:ln>
        </p:spPr>
      </p:pic>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4A86E8"/>
                </a:solidFill>
              </a:rPr>
              <a:t>Research Ideas/ Explore possibilities</a:t>
            </a:r>
            <a:endParaRPr u="sng">
              <a:solidFill>
                <a:srgbClr val="4A86E8"/>
              </a:solidFill>
            </a:endParaRPr>
          </a:p>
        </p:txBody>
      </p:sp>
      <p:sp>
        <p:nvSpPr>
          <p:cNvPr id="80" name="Google Shape;80;p16"/>
          <p:cNvSpPr txBox="1"/>
          <p:nvPr>
            <p:ph idx="1" type="body"/>
          </p:nvPr>
        </p:nvSpPr>
        <p:spPr>
          <a:xfrm>
            <a:off x="311700" y="1017725"/>
            <a:ext cx="8520600" cy="3416400"/>
          </a:xfrm>
          <a:prstGeom prst="rect">
            <a:avLst/>
          </a:prstGeom>
          <a:ln cap="flat" cmpd="sng" w="19050">
            <a:solidFill>
              <a:srgbClr val="202124"/>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FF00"/>
                </a:solidFill>
              </a:rPr>
              <a:t>We researched different electronic parts on </a:t>
            </a:r>
            <a:r>
              <a:rPr lang="en">
                <a:solidFill>
                  <a:srgbClr val="00FF00"/>
                </a:solidFill>
              </a:rPr>
              <a:t>amazon</a:t>
            </a:r>
            <a:r>
              <a:rPr lang="en">
                <a:solidFill>
                  <a:srgbClr val="00FF00"/>
                </a:solidFill>
              </a:rPr>
              <a:t> to </a:t>
            </a:r>
            <a:r>
              <a:rPr lang="en">
                <a:solidFill>
                  <a:srgbClr val="00FF00"/>
                </a:solidFill>
              </a:rPr>
              <a:t>find</a:t>
            </a:r>
            <a:r>
              <a:rPr lang="en">
                <a:solidFill>
                  <a:srgbClr val="00FF00"/>
                </a:solidFill>
              </a:rPr>
              <a:t> the </a:t>
            </a:r>
            <a:r>
              <a:rPr lang="en">
                <a:solidFill>
                  <a:srgbClr val="00FF00"/>
                </a:solidFill>
              </a:rPr>
              <a:t>products</a:t>
            </a:r>
            <a:r>
              <a:rPr lang="en">
                <a:solidFill>
                  <a:srgbClr val="00FF00"/>
                </a:solidFill>
              </a:rPr>
              <a:t> that were cheap, functional, and compatible. We also considered different setups, such as 4 wheels, an arm, or an app to control it.</a:t>
            </a:r>
            <a:endParaRPr>
              <a:solidFill>
                <a:srgbClr val="00FF00"/>
              </a:solidFill>
            </a:endParaRPr>
          </a:p>
        </p:txBody>
      </p:sp>
      <p:pic>
        <p:nvPicPr>
          <p:cNvPr id="81" name="Google Shape;81;p16"/>
          <p:cNvPicPr preferRelativeResize="0"/>
          <p:nvPr/>
        </p:nvPicPr>
        <p:blipFill rotWithShape="1">
          <a:blip r:embed="rId5">
            <a:alphaModFix/>
          </a:blip>
          <a:srcRect b="0" l="49114" r="0" t="48232"/>
          <a:stretch/>
        </p:blipFill>
        <p:spPr>
          <a:xfrm>
            <a:off x="4063923" y="2350825"/>
            <a:ext cx="1323576" cy="1287049"/>
          </a:xfrm>
          <a:prstGeom prst="rect">
            <a:avLst/>
          </a:prstGeom>
          <a:noFill/>
          <a:ln cap="flat" cmpd="sng" w="38100">
            <a:solidFill>
              <a:schemeClr val="dk2"/>
            </a:solidFill>
            <a:prstDash val="solid"/>
            <a:round/>
            <a:headEnd len="sm" w="sm" type="none"/>
            <a:tailEnd len="sm" w="sm" type="none"/>
          </a:ln>
        </p:spPr>
      </p:pic>
      <p:pic>
        <p:nvPicPr>
          <p:cNvPr id="82" name="Google Shape;82;p16"/>
          <p:cNvPicPr preferRelativeResize="0"/>
          <p:nvPr/>
        </p:nvPicPr>
        <p:blipFill>
          <a:blip r:embed="rId6">
            <a:alphaModFix/>
          </a:blip>
          <a:stretch>
            <a:fillRect/>
          </a:stretch>
        </p:blipFill>
        <p:spPr>
          <a:xfrm>
            <a:off x="2639375" y="2383925"/>
            <a:ext cx="1340086" cy="1253949"/>
          </a:xfrm>
          <a:prstGeom prst="rect">
            <a:avLst/>
          </a:prstGeom>
          <a:noFill/>
          <a:ln cap="flat" cmpd="sng" w="38100">
            <a:solidFill>
              <a:schemeClr val="dk2"/>
            </a:solidFill>
            <a:prstDash val="solid"/>
            <a:round/>
            <a:headEnd len="sm" w="sm" type="none"/>
            <a:tailEnd len="sm" w="sm" type="none"/>
          </a:ln>
        </p:spPr>
      </p:pic>
      <p:pic>
        <p:nvPicPr>
          <p:cNvPr id="83" name="Google Shape;83;p16"/>
          <p:cNvPicPr preferRelativeResize="0"/>
          <p:nvPr/>
        </p:nvPicPr>
        <p:blipFill rotWithShape="1">
          <a:blip r:embed="rId7">
            <a:alphaModFix/>
          </a:blip>
          <a:srcRect b="42339" l="0" r="0" t="0"/>
          <a:stretch/>
        </p:blipFill>
        <p:spPr>
          <a:xfrm>
            <a:off x="544125" y="2383913"/>
            <a:ext cx="2174776" cy="1253951"/>
          </a:xfrm>
          <a:prstGeom prst="rect">
            <a:avLst/>
          </a:prstGeom>
          <a:noFill/>
          <a:ln cap="flat" cmpd="sng" w="38100">
            <a:solidFill>
              <a:schemeClr val="dk2"/>
            </a:solidFill>
            <a:prstDash val="solid"/>
            <a:round/>
            <a:headEnd len="sm" w="sm" type="none"/>
            <a:tailEnd len="sm" w="sm" type="none"/>
          </a:ln>
        </p:spPr>
      </p:pic>
      <p:sp>
        <p:nvSpPr>
          <p:cNvPr id="84" name="Google Shape;84;p16"/>
          <p:cNvSpPr txBox="1"/>
          <p:nvPr/>
        </p:nvSpPr>
        <p:spPr>
          <a:xfrm>
            <a:off x="362400" y="2040500"/>
            <a:ext cx="2356500" cy="400200"/>
          </a:xfrm>
          <a:prstGeom prst="rect">
            <a:avLst/>
          </a:prstGeom>
          <a:solidFill>
            <a:srgbClr val="9FC5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Parts available on Amazon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35275" y="815250"/>
            <a:ext cx="4373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120" u="sng">
                <a:latin typeface="Times New Roman"/>
                <a:ea typeface="Times New Roman"/>
                <a:cs typeface="Times New Roman"/>
                <a:sym typeface="Times New Roman"/>
              </a:rPr>
              <a:t>Estab</a:t>
            </a:r>
            <a:r>
              <a:rPr b="1" lang="en" sz="2120" u="sng">
                <a:latin typeface="Times New Roman"/>
                <a:ea typeface="Times New Roman"/>
                <a:cs typeface="Times New Roman"/>
                <a:sym typeface="Times New Roman"/>
              </a:rPr>
              <a:t>lish </a:t>
            </a:r>
            <a:r>
              <a:rPr b="1" lang="en" sz="2120" u="sng">
                <a:solidFill>
                  <a:srgbClr val="000000"/>
                </a:solidFill>
                <a:latin typeface="Times New Roman"/>
                <a:ea typeface="Times New Roman"/>
                <a:cs typeface="Times New Roman"/>
                <a:sym typeface="Times New Roman"/>
              </a:rPr>
              <a:t>Criteria And Constraints</a:t>
            </a:r>
            <a:endParaRPr b="1" sz="2120" u="sng">
              <a:solidFill>
                <a:srgbClr val="000000"/>
              </a:solidFill>
              <a:latin typeface="Times New Roman"/>
              <a:ea typeface="Times New Roman"/>
              <a:cs typeface="Times New Roman"/>
              <a:sym typeface="Times New Roman"/>
            </a:endParaRPr>
          </a:p>
        </p:txBody>
      </p:sp>
      <p:sp>
        <p:nvSpPr>
          <p:cNvPr id="90" name="Google Shape;90;p17"/>
          <p:cNvSpPr txBox="1"/>
          <p:nvPr>
            <p:ph idx="1" type="body"/>
          </p:nvPr>
        </p:nvSpPr>
        <p:spPr>
          <a:xfrm>
            <a:off x="187775" y="1387950"/>
            <a:ext cx="39270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rPr lang="en" sz="2508">
                <a:solidFill>
                  <a:srgbClr val="000000"/>
                </a:solidFill>
                <a:latin typeface="Times New Roman"/>
                <a:ea typeface="Times New Roman"/>
                <a:cs typeface="Times New Roman"/>
                <a:sym typeface="Times New Roman"/>
              </a:rPr>
              <a:t>We looked </a:t>
            </a:r>
            <a:r>
              <a:rPr lang="en" sz="2508">
                <a:solidFill>
                  <a:srgbClr val="000000"/>
                </a:solidFill>
                <a:latin typeface="Times New Roman"/>
                <a:ea typeface="Times New Roman"/>
                <a:cs typeface="Times New Roman"/>
                <a:sym typeface="Times New Roman"/>
              </a:rPr>
              <a:t>through</a:t>
            </a:r>
            <a:r>
              <a:rPr lang="en" sz="2508">
                <a:solidFill>
                  <a:srgbClr val="000000"/>
                </a:solidFill>
                <a:latin typeface="Times New Roman"/>
                <a:ea typeface="Times New Roman"/>
                <a:cs typeface="Times New Roman"/>
                <a:sym typeface="Times New Roman"/>
              </a:rPr>
              <a:t> all of the constraints and discovered that we </a:t>
            </a:r>
            <a:r>
              <a:rPr lang="en" sz="2508">
                <a:solidFill>
                  <a:srgbClr val="000000"/>
                </a:solidFill>
                <a:latin typeface="Times New Roman"/>
                <a:ea typeface="Times New Roman"/>
                <a:cs typeface="Times New Roman"/>
                <a:sym typeface="Times New Roman"/>
              </a:rPr>
              <a:t>weren't</a:t>
            </a:r>
            <a:r>
              <a:rPr lang="en" sz="2508">
                <a:solidFill>
                  <a:srgbClr val="000000"/>
                </a:solidFill>
                <a:latin typeface="Times New Roman"/>
                <a:ea typeface="Times New Roman"/>
                <a:cs typeface="Times New Roman"/>
                <a:sym typeface="Times New Roman"/>
              </a:rPr>
              <a:t> allowed to make the robot cost over $50, so it could be more affordable. We also saw that the robot had to contain an object manipulato</a:t>
            </a:r>
            <a:r>
              <a:rPr lang="en" sz="2308">
                <a:solidFill>
                  <a:srgbClr val="000000"/>
                </a:solidFill>
                <a:latin typeface="Times New Roman"/>
                <a:ea typeface="Times New Roman"/>
                <a:cs typeface="Times New Roman"/>
                <a:sym typeface="Times New Roman"/>
              </a:rPr>
              <a:t>r.</a:t>
            </a:r>
            <a:endParaRPr sz="2308">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solidFill>
                <a:srgbClr val="000000"/>
              </a:solidFill>
            </a:endParaRPr>
          </a:p>
        </p:txBody>
      </p:sp>
      <p:pic>
        <p:nvPicPr>
          <p:cNvPr id="91" name="Google Shape;91;p17"/>
          <p:cNvPicPr preferRelativeResize="0"/>
          <p:nvPr/>
        </p:nvPicPr>
        <p:blipFill>
          <a:blip r:embed="rId3">
            <a:alphaModFix/>
          </a:blip>
          <a:stretch>
            <a:fillRect/>
          </a:stretch>
        </p:blipFill>
        <p:spPr>
          <a:xfrm>
            <a:off x="4424575" y="966575"/>
            <a:ext cx="4600499" cy="3463852"/>
          </a:xfrm>
          <a:prstGeom prst="rect">
            <a:avLst/>
          </a:prstGeom>
          <a:noFill/>
          <a:ln cap="flat" cmpd="sng" w="76200">
            <a:solidFill>
              <a:srgbClr val="3D85C6"/>
            </a:solidFill>
            <a:prstDash val="lgDash"/>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FFFFFF"/>
                </a:solidFill>
              </a:rPr>
              <a:t>Consider Alternative Solutions</a:t>
            </a:r>
            <a:endParaRPr u="sng">
              <a:solidFill>
                <a:srgbClr val="FFFFFF"/>
              </a:solidFill>
            </a:endParaRPr>
          </a:p>
        </p:txBody>
      </p:sp>
      <p:sp>
        <p:nvSpPr>
          <p:cNvPr id="97" name="Google Shape;97;p18"/>
          <p:cNvSpPr txBox="1"/>
          <p:nvPr>
            <p:ph idx="1" type="body"/>
          </p:nvPr>
        </p:nvSpPr>
        <p:spPr>
          <a:xfrm>
            <a:off x="311700" y="1152475"/>
            <a:ext cx="85206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50000"/>
              </a:lnSpc>
              <a:spcBef>
                <a:spcPts val="0"/>
              </a:spcBef>
              <a:spcAft>
                <a:spcPts val="1200"/>
              </a:spcAft>
              <a:buNone/>
            </a:pPr>
            <a:r>
              <a:rPr lang="en">
                <a:solidFill>
                  <a:schemeClr val="lt1"/>
                </a:solidFill>
                <a:latin typeface="Times New Roman"/>
                <a:ea typeface="Times New Roman"/>
                <a:cs typeface="Times New Roman"/>
                <a:sym typeface="Times New Roman"/>
              </a:rPr>
              <a:t>The solutions that we were considering but weren’t able to do were adding a lifting device to enable us to lift small objects off the ground.  Another solution we were considering was adding a material to the tires like a small shell around each tire to keep them from wobbling and to stay in place just in case the come into </a:t>
            </a:r>
            <a:r>
              <a:rPr lang="en">
                <a:solidFill>
                  <a:schemeClr val="lt1"/>
                </a:solidFill>
                <a:latin typeface="Times New Roman"/>
                <a:ea typeface="Times New Roman"/>
                <a:cs typeface="Times New Roman"/>
                <a:sym typeface="Times New Roman"/>
              </a:rPr>
              <a:t>collision</a:t>
            </a:r>
            <a:r>
              <a:rPr lang="en">
                <a:solidFill>
                  <a:schemeClr val="lt1"/>
                </a:solidFill>
                <a:latin typeface="Times New Roman"/>
                <a:ea typeface="Times New Roman"/>
                <a:cs typeface="Times New Roman"/>
                <a:sym typeface="Times New Roman"/>
              </a:rPr>
              <a:t>.</a:t>
            </a:r>
            <a:endParaRPr>
              <a:solidFill>
                <a:schemeClr val="lt1"/>
              </a:solidFill>
              <a:latin typeface="Times New Roman"/>
              <a:ea typeface="Times New Roman"/>
              <a:cs typeface="Times New Roman"/>
              <a:sym typeface="Times New Roman"/>
            </a:endParaRPr>
          </a:p>
        </p:txBody>
      </p:sp>
      <p:pic>
        <p:nvPicPr>
          <p:cNvPr id="98" name="Google Shape;98;p18"/>
          <p:cNvPicPr preferRelativeResize="0"/>
          <p:nvPr/>
        </p:nvPicPr>
        <p:blipFill>
          <a:blip r:embed="rId3">
            <a:alphaModFix/>
          </a:blip>
          <a:stretch>
            <a:fillRect/>
          </a:stretch>
        </p:blipFill>
        <p:spPr>
          <a:xfrm>
            <a:off x="6270063" y="2787688"/>
            <a:ext cx="2562225" cy="178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FBFBF"/>
            </a:gs>
            <a:gs pos="100000">
              <a:srgbClr val="737373"/>
            </a:gs>
          </a:gsLst>
          <a:path path="circle">
            <a:fillToRect b="50%" l="50%" r="50%" t="50%"/>
          </a:path>
          <a:tileRect/>
        </a:gra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561561" y="734446"/>
            <a:ext cx="3494400" cy="88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u="sng">
                <a:solidFill>
                  <a:srgbClr val="D5A6BD"/>
                </a:solidFill>
                <a:latin typeface="Times New Roman"/>
                <a:ea typeface="Times New Roman"/>
                <a:cs typeface="Times New Roman"/>
                <a:sym typeface="Times New Roman"/>
              </a:rPr>
              <a:t>Select An Approach </a:t>
            </a:r>
            <a:endParaRPr u="sng">
              <a:solidFill>
                <a:srgbClr val="D5A6BD"/>
              </a:solidFill>
              <a:latin typeface="Times New Roman"/>
              <a:ea typeface="Times New Roman"/>
              <a:cs typeface="Times New Roman"/>
              <a:sym typeface="Times New Roman"/>
            </a:endParaRPr>
          </a:p>
          <a:p>
            <a:pPr indent="0" lvl="0" marL="0" rtl="0" algn="ctr">
              <a:spcBef>
                <a:spcPts val="0"/>
              </a:spcBef>
              <a:spcAft>
                <a:spcPts val="0"/>
              </a:spcAft>
              <a:buNone/>
            </a:pPr>
            <a:r>
              <a:t/>
            </a:r>
            <a:endParaRPr u="sng">
              <a:solidFill>
                <a:srgbClr val="D5A6BD"/>
              </a:solidFill>
              <a:latin typeface="Times New Roman"/>
              <a:ea typeface="Times New Roman"/>
              <a:cs typeface="Times New Roman"/>
              <a:sym typeface="Times New Roman"/>
            </a:endParaRPr>
          </a:p>
        </p:txBody>
      </p:sp>
      <p:sp>
        <p:nvSpPr>
          <p:cNvPr id="104" name="Google Shape;104;p19"/>
          <p:cNvSpPr txBox="1"/>
          <p:nvPr>
            <p:ph idx="1" type="body"/>
          </p:nvPr>
        </p:nvSpPr>
        <p:spPr>
          <a:xfrm>
            <a:off x="4572000" y="1152475"/>
            <a:ext cx="4260300" cy="3416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In order to solve our problem, we looked on </a:t>
            </a:r>
            <a:r>
              <a:rPr lang="en"/>
              <a:t>amazon for robot parts that cost under $50. Once we found some that totalled </a:t>
            </a:r>
            <a:r>
              <a:rPr lang="en"/>
              <a:t>to </a:t>
            </a:r>
            <a:r>
              <a:rPr lang="en"/>
              <a:t>about $48 we ordered it. We decided that we wanted to 3D print the plow. We created the model for it on onshape and had it printed out along with the joystick.</a:t>
            </a:r>
            <a:endParaRPr/>
          </a:p>
        </p:txBody>
      </p:sp>
      <p:pic>
        <p:nvPicPr>
          <p:cNvPr id="105" name="Google Shape;105;p19"/>
          <p:cNvPicPr preferRelativeResize="0"/>
          <p:nvPr/>
        </p:nvPicPr>
        <p:blipFill rotWithShape="1">
          <a:blip r:embed="rId3">
            <a:alphaModFix/>
          </a:blip>
          <a:srcRect b="27923" l="0" r="0" t="2752"/>
          <a:stretch/>
        </p:blipFill>
        <p:spPr>
          <a:xfrm>
            <a:off x="178600" y="1619450"/>
            <a:ext cx="4260301" cy="2482450"/>
          </a:xfrm>
          <a:prstGeom prst="rect">
            <a:avLst/>
          </a:prstGeom>
          <a:noFill/>
          <a:ln cap="flat" cmpd="sng" w="47625">
            <a:solidFill>
              <a:srgbClr val="EAD1DC"/>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4A86E8"/>
                </a:solidFill>
              </a:rPr>
              <a:t>Develop A Design Proposal</a:t>
            </a:r>
            <a:endParaRPr u="sng">
              <a:solidFill>
                <a:srgbClr val="4A86E8"/>
              </a:solidFill>
            </a:endParaRPr>
          </a:p>
        </p:txBody>
      </p:sp>
      <p:sp>
        <p:nvSpPr>
          <p:cNvPr id="111" name="Google Shape;111;p20"/>
          <p:cNvSpPr txBox="1"/>
          <p:nvPr>
            <p:ph idx="1" type="body"/>
          </p:nvPr>
        </p:nvSpPr>
        <p:spPr>
          <a:xfrm>
            <a:off x="170325" y="1152475"/>
            <a:ext cx="8661900" cy="3781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Our thought process for the design was that we simply needed a affordable robot design, incorporating two motors. Once we had that, we added a 3D printed plow for our object manipulator, a handle to hold the joystick, and finally a shell to protect all of our wires and circuit boards from any external damage.</a:t>
            </a:r>
            <a:endParaRPr/>
          </a:p>
        </p:txBody>
      </p:sp>
      <p:pic>
        <p:nvPicPr>
          <p:cNvPr id="112" name="Google Shape;112;p20"/>
          <p:cNvPicPr preferRelativeResize="0"/>
          <p:nvPr/>
        </p:nvPicPr>
        <p:blipFill rotWithShape="1">
          <a:blip r:embed="rId3">
            <a:alphaModFix/>
          </a:blip>
          <a:srcRect b="0" l="0" r="0" t="-1667"/>
          <a:stretch/>
        </p:blipFill>
        <p:spPr>
          <a:xfrm>
            <a:off x="443150" y="2571750"/>
            <a:ext cx="3438750" cy="1981325"/>
          </a:xfrm>
          <a:prstGeom prst="rect">
            <a:avLst/>
          </a:prstGeom>
          <a:noFill/>
          <a:ln cap="flat" cmpd="sng" w="28575">
            <a:solidFill>
              <a:schemeClr val="dk2"/>
            </a:solidFill>
            <a:prstDash val="lgDash"/>
            <a:round/>
            <a:headEnd len="sm" w="sm" type="none"/>
            <a:tailEnd len="sm" w="sm" type="none"/>
          </a:ln>
        </p:spPr>
      </p:pic>
      <p:pic>
        <p:nvPicPr>
          <p:cNvPr id="113" name="Google Shape;113;p20"/>
          <p:cNvPicPr preferRelativeResize="0"/>
          <p:nvPr/>
        </p:nvPicPr>
        <p:blipFill>
          <a:blip r:embed="rId4">
            <a:alphaModFix/>
          </a:blip>
          <a:stretch>
            <a:fillRect/>
          </a:stretch>
        </p:blipFill>
        <p:spPr>
          <a:xfrm>
            <a:off x="5500921" y="2571748"/>
            <a:ext cx="3086421" cy="2060225"/>
          </a:xfrm>
          <a:prstGeom prst="rect">
            <a:avLst/>
          </a:prstGeom>
          <a:noFill/>
          <a:ln cap="flat" cmpd="sng" w="28575">
            <a:solidFill>
              <a:schemeClr val="dk2"/>
            </a:solidFill>
            <a:prstDash val="dash"/>
            <a:round/>
            <a:headEnd len="sm" w="sm" type="none"/>
            <a:tailEnd len="sm" w="sm" type="none"/>
          </a:ln>
        </p:spPr>
      </p:pic>
      <p:pic>
        <p:nvPicPr>
          <p:cNvPr id="114" name="Google Shape;114;p20"/>
          <p:cNvPicPr preferRelativeResize="0"/>
          <p:nvPr/>
        </p:nvPicPr>
        <p:blipFill>
          <a:blip r:embed="rId5">
            <a:alphaModFix/>
          </a:blip>
          <a:stretch>
            <a:fillRect/>
          </a:stretch>
        </p:blipFill>
        <p:spPr>
          <a:xfrm>
            <a:off x="3881902" y="2571753"/>
            <a:ext cx="1619025" cy="2060226"/>
          </a:xfrm>
          <a:prstGeom prst="rect">
            <a:avLst/>
          </a:prstGeom>
          <a:noFill/>
          <a:ln cap="flat" cmpd="sng" w="28575">
            <a:solidFill>
              <a:schemeClr val="dk2"/>
            </a:solidFill>
            <a:prstDash val="dash"/>
            <a:round/>
            <a:headEnd len="sm" w="sm" type="none"/>
            <a:tailEnd len="sm" w="sm" type="none"/>
          </a:ln>
        </p:spPr>
      </p:pic>
      <p:sp>
        <p:nvSpPr>
          <p:cNvPr id="115" name="Google Shape;115;p20"/>
          <p:cNvSpPr txBox="1"/>
          <p:nvPr/>
        </p:nvSpPr>
        <p:spPr>
          <a:xfrm>
            <a:off x="2642303" y="4204492"/>
            <a:ext cx="1239600" cy="615600"/>
          </a:xfrm>
          <a:prstGeom prst="rect">
            <a:avLst/>
          </a:prstGeom>
          <a:solidFill>
            <a:srgbClr val="9FC5E8"/>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3D Printed parts</a:t>
            </a:r>
            <a:endParaRPr/>
          </a:p>
        </p:txBody>
      </p:sp>
      <p:sp>
        <p:nvSpPr>
          <p:cNvPr id="116" name="Google Shape;116;p20"/>
          <p:cNvSpPr txBox="1"/>
          <p:nvPr/>
        </p:nvSpPr>
        <p:spPr>
          <a:xfrm>
            <a:off x="2971575" y="3610375"/>
            <a:ext cx="762000" cy="461700"/>
          </a:xfrm>
          <a:prstGeom prst="rect">
            <a:avLst/>
          </a:prstGeom>
          <a:solidFill>
            <a:srgbClr val="6AA84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Lever locks into place</a:t>
            </a:r>
            <a:endParaRPr sz="100"/>
          </a:p>
        </p:txBody>
      </p:sp>
      <p:sp>
        <p:nvSpPr>
          <p:cNvPr id="117" name="Google Shape;117;p20"/>
          <p:cNvSpPr txBox="1"/>
          <p:nvPr/>
        </p:nvSpPr>
        <p:spPr>
          <a:xfrm>
            <a:off x="6070950" y="2711625"/>
            <a:ext cx="1041000" cy="461700"/>
          </a:xfrm>
          <a:prstGeom prst="rect">
            <a:avLst/>
          </a:prstGeom>
          <a:solidFill>
            <a:srgbClr val="38761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Open window for battery access</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rgbClr val="4A86E8"/>
                </a:solidFill>
              </a:rPr>
              <a:t>Make A Model Or Prototype</a:t>
            </a:r>
            <a:endParaRPr u="sng">
              <a:solidFill>
                <a:srgbClr val="4A86E8"/>
              </a:solidFill>
            </a:endParaRPr>
          </a:p>
        </p:txBody>
      </p:sp>
      <p:sp>
        <p:nvSpPr>
          <p:cNvPr id="123" name="Google Shape;12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a:t>
            </a:r>
            <a:r>
              <a:rPr lang="en"/>
              <a:t>constructed</a:t>
            </a:r>
            <a:r>
              <a:rPr lang="en"/>
              <a:t> a series of electronic circuits, making a layout for the wires to connect the arduino, motor controllers, and motors. </a:t>
            </a:r>
            <a:endParaRPr/>
          </a:p>
        </p:txBody>
      </p:sp>
      <p:pic>
        <p:nvPicPr>
          <p:cNvPr id="124" name="Google Shape;124;p21"/>
          <p:cNvPicPr preferRelativeResize="0"/>
          <p:nvPr/>
        </p:nvPicPr>
        <p:blipFill>
          <a:blip r:embed="rId3">
            <a:alphaModFix/>
          </a:blip>
          <a:stretch>
            <a:fillRect/>
          </a:stretch>
        </p:blipFill>
        <p:spPr>
          <a:xfrm>
            <a:off x="3976850" y="2219225"/>
            <a:ext cx="3442924" cy="2380744"/>
          </a:xfrm>
          <a:prstGeom prst="rect">
            <a:avLst/>
          </a:prstGeom>
          <a:noFill/>
          <a:ln cap="flat" cmpd="sng" w="38100">
            <a:solidFill>
              <a:schemeClr val="dk1"/>
            </a:solidFill>
            <a:prstDash val="lgDash"/>
            <a:round/>
            <a:headEnd len="sm" w="sm" type="none"/>
            <a:tailEnd len="sm" w="sm" type="none"/>
          </a:ln>
        </p:spPr>
      </p:pic>
      <p:pic>
        <p:nvPicPr>
          <p:cNvPr id="125" name="Google Shape;125;p21"/>
          <p:cNvPicPr preferRelativeResize="0"/>
          <p:nvPr/>
        </p:nvPicPr>
        <p:blipFill>
          <a:blip r:embed="rId4">
            <a:alphaModFix/>
          </a:blip>
          <a:stretch>
            <a:fillRect/>
          </a:stretch>
        </p:blipFill>
        <p:spPr>
          <a:xfrm>
            <a:off x="555600" y="2219225"/>
            <a:ext cx="3442924" cy="2380752"/>
          </a:xfrm>
          <a:prstGeom prst="rect">
            <a:avLst/>
          </a:prstGeom>
          <a:noFill/>
          <a:ln cap="flat" cmpd="sng" w="38100">
            <a:solidFill>
              <a:srgbClr val="202124"/>
            </a:solidFill>
            <a:prstDash val="lgDash"/>
            <a:round/>
            <a:headEnd len="sm" w="sm" type="none"/>
            <a:tailEnd len="sm" w="sm" type="none"/>
          </a:ln>
        </p:spPr>
      </p:pic>
      <p:sp>
        <p:nvSpPr>
          <p:cNvPr id="126" name="Google Shape;126;p21"/>
          <p:cNvSpPr txBox="1"/>
          <p:nvPr/>
        </p:nvSpPr>
        <p:spPr>
          <a:xfrm>
            <a:off x="2619250" y="3996450"/>
            <a:ext cx="989100" cy="323100"/>
          </a:xfrm>
          <a:prstGeom prst="rect">
            <a:avLst/>
          </a:prstGeom>
          <a:solidFill>
            <a:srgbClr val="8E7CC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Motor controller</a:t>
            </a:r>
            <a:endParaRPr sz="900"/>
          </a:p>
        </p:txBody>
      </p:sp>
      <p:sp>
        <p:nvSpPr>
          <p:cNvPr id="127" name="Google Shape;127;p21"/>
          <p:cNvSpPr txBox="1"/>
          <p:nvPr/>
        </p:nvSpPr>
        <p:spPr>
          <a:xfrm>
            <a:off x="664200" y="3132450"/>
            <a:ext cx="1447800" cy="307800"/>
          </a:xfrm>
          <a:prstGeom prst="rect">
            <a:avLst/>
          </a:prstGeom>
          <a:solidFill>
            <a:srgbClr val="D9D9D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Motor power wires</a:t>
            </a:r>
            <a:endParaRPr sz="800"/>
          </a:p>
        </p:txBody>
      </p:sp>
      <p:sp>
        <p:nvSpPr>
          <p:cNvPr id="128" name="Google Shape;128;p21"/>
          <p:cNvSpPr txBox="1"/>
          <p:nvPr/>
        </p:nvSpPr>
        <p:spPr>
          <a:xfrm>
            <a:off x="555600" y="3688650"/>
            <a:ext cx="485400" cy="307800"/>
          </a:xfrm>
          <a:prstGeom prst="rect">
            <a:avLst/>
          </a:prstGeom>
          <a:solidFill>
            <a:srgbClr val="E066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Motor </a:t>
            </a:r>
            <a:endParaRPr sz="800"/>
          </a:p>
        </p:txBody>
      </p:sp>
      <p:sp>
        <p:nvSpPr>
          <p:cNvPr id="129" name="Google Shape;129;p21"/>
          <p:cNvSpPr txBox="1"/>
          <p:nvPr/>
        </p:nvSpPr>
        <p:spPr>
          <a:xfrm>
            <a:off x="3151400" y="2276238"/>
            <a:ext cx="553500" cy="461700"/>
          </a:xfrm>
          <a:prstGeom prst="rect">
            <a:avLst/>
          </a:prstGeom>
          <a:solidFill>
            <a:srgbClr val="A2C4C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PWM wires to Arduino</a:t>
            </a:r>
            <a:endParaRPr sz="600"/>
          </a:p>
        </p:txBody>
      </p:sp>
      <p:sp>
        <p:nvSpPr>
          <p:cNvPr id="130" name="Google Shape;130;p21"/>
          <p:cNvSpPr txBox="1"/>
          <p:nvPr/>
        </p:nvSpPr>
        <p:spPr>
          <a:xfrm>
            <a:off x="7566750" y="4032000"/>
            <a:ext cx="865800" cy="292500"/>
          </a:xfrm>
          <a:prstGeom prst="rect">
            <a:avLst/>
          </a:prstGeom>
          <a:solidFill>
            <a:srgbClr val="FFD9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Battery Pack: 6V</a:t>
            </a:r>
            <a:endParaRPr sz="700"/>
          </a:p>
        </p:txBody>
      </p:sp>
      <p:sp>
        <p:nvSpPr>
          <p:cNvPr id="131" name="Google Shape;131;p21"/>
          <p:cNvSpPr txBox="1"/>
          <p:nvPr/>
        </p:nvSpPr>
        <p:spPr>
          <a:xfrm>
            <a:off x="7552950" y="2839950"/>
            <a:ext cx="893400" cy="292500"/>
          </a:xfrm>
          <a:prstGeom prst="rect">
            <a:avLst/>
          </a:prstGeom>
          <a:solidFill>
            <a:srgbClr val="C27BA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USB Cable to PC</a:t>
            </a:r>
            <a:endParaRPr sz="700"/>
          </a:p>
        </p:txBody>
      </p:sp>
      <p:sp>
        <p:nvSpPr>
          <p:cNvPr id="132" name="Google Shape;132;p21"/>
          <p:cNvSpPr txBox="1"/>
          <p:nvPr/>
        </p:nvSpPr>
        <p:spPr>
          <a:xfrm>
            <a:off x="4052400" y="2276250"/>
            <a:ext cx="1039200" cy="2925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Prototype wire setup</a:t>
            </a:r>
            <a:endParaRPr sz="700"/>
          </a:p>
        </p:txBody>
      </p:sp>
      <p:cxnSp>
        <p:nvCxnSpPr>
          <p:cNvPr id="133" name="Google Shape;133;p21"/>
          <p:cNvCxnSpPr>
            <a:stCxn id="127" idx="0"/>
          </p:cNvCxnSpPr>
          <p:nvPr/>
        </p:nvCxnSpPr>
        <p:spPr>
          <a:xfrm flipH="1" rot="10800000">
            <a:off x="1388100" y="2528250"/>
            <a:ext cx="981000" cy="604200"/>
          </a:xfrm>
          <a:prstGeom prst="straightConnector1">
            <a:avLst/>
          </a:prstGeom>
          <a:noFill/>
          <a:ln cap="flat" cmpd="sng" w="28575">
            <a:solidFill>
              <a:srgbClr val="00FFFF"/>
            </a:solidFill>
            <a:prstDash val="solid"/>
            <a:round/>
            <a:headEnd len="med" w="med" type="none"/>
            <a:tailEnd len="med" w="med" type="triangle"/>
          </a:ln>
        </p:spPr>
      </p:cxnSp>
      <p:cxnSp>
        <p:nvCxnSpPr>
          <p:cNvPr id="134" name="Google Shape;134;p21"/>
          <p:cNvCxnSpPr>
            <a:stCxn id="127" idx="2"/>
          </p:cNvCxnSpPr>
          <p:nvPr/>
        </p:nvCxnSpPr>
        <p:spPr>
          <a:xfrm>
            <a:off x="1388100" y="3440250"/>
            <a:ext cx="379200" cy="473100"/>
          </a:xfrm>
          <a:prstGeom prst="straightConnector1">
            <a:avLst/>
          </a:prstGeom>
          <a:noFill/>
          <a:ln cap="flat" cmpd="sng" w="28575">
            <a:solidFill>
              <a:srgbClr val="00FFFF"/>
            </a:solidFill>
            <a:prstDash val="solid"/>
            <a:round/>
            <a:headEnd len="med" w="med" type="none"/>
            <a:tailEnd len="med" w="med" type="triangle"/>
          </a:ln>
        </p:spPr>
      </p:cxnSp>
      <p:cxnSp>
        <p:nvCxnSpPr>
          <p:cNvPr id="135" name="Google Shape;135;p21"/>
          <p:cNvCxnSpPr>
            <a:stCxn id="128" idx="2"/>
          </p:cNvCxnSpPr>
          <p:nvPr/>
        </p:nvCxnSpPr>
        <p:spPr>
          <a:xfrm flipH="1">
            <a:off x="783300" y="3996450"/>
            <a:ext cx="15000" cy="363600"/>
          </a:xfrm>
          <a:prstGeom prst="straightConnector1">
            <a:avLst/>
          </a:prstGeom>
          <a:noFill/>
          <a:ln cap="flat" cmpd="sng" w="19050">
            <a:solidFill>
              <a:srgbClr val="00FFFF"/>
            </a:solidFill>
            <a:prstDash val="solid"/>
            <a:round/>
            <a:headEnd len="med" w="med" type="none"/>
            <a:tailEnd len="med" w="med" type="triangle"/>
          </a:ln>
        </p:spPr>
      </p:cxnSp>
      <p:cxnSp>
        <p:nvCxnSpPr>
          <p:cNvPr id="136" name="Google Shape;136;p21"/>
          <p:cNvCxnSpPr>
            <a:stCxn id="129" idx="2"/>
          </p:cNvCxnSpPr>
          <p:nvPr/>
        </p:nvCxnSpPr>
        <p:spPr>
          <a:xfrm flipH="1">
            <a:off x="3315350" y="2737938"/>
            <a:ext cx="112800" cy="214200"/>
          </a:xfrm>
          <a:prstGeom prst="straightConnector1">
            <a:avLst/>
          </a:prstGeom>
          <a:noFill/>
          <a:ln cap="flat" cmpd="sng" w="38100">
            <a:solidFill>
              <a:schemeClr val="dk2"/>
            </a:solidFill>
            <a:prstDash val="solid"/>
            <a:round/>
            <a:headEnd len="med" w="med" type="none"/>
            <a:tailEnd len="med" w="med" type="triangle"/>
          </a:ln>
        </p:spPr>
      </p:cxnSp>
      <p:cxnSp>
        <p:nvCxnSpPr>
          <p:cNvPr id="137" name="Google Shape;137;p21"/>
          <p:cNvCxnSpPr>
            <a:stCxn id="126" idx="0"/>
          </p:cNvCxnSpPr>
          <p:nvPr/>
        </p:nvCxnSpPr>
        <p:spPr>
          <a:xfrm rot="10800000">
            <a:off x="2588800" y="3440250"/>
            <a:ext cx="525000" cy="556200"/>
          </a:xfrm>
          <a:prstGeom prst="straightConnector1">
            <a:avLst/>
          </a:prstGeom>
          <a:noFill/>
          <a:ln cap="flat" cmpd="sng" w="28575">
            <a:solidFill>
              <a:srgbClr val="00FFFF"/>
            </a:solidFill>
            <a:prstDash val="solid"/>
            <a:round/>
            <a:headEnd len="med" w="med" type="none"/>
            <a:tailEnd len="med" w="med" type="triangle"/>
          </a:ln>
        </p:spPr>
      </p:cxnSp>
      <p:cxnSp>
        <p:nvCxnSpPr>
          <p:cNvPr id="138" name="Google Shape;138;p21"/>
          <p:cNvCxnSpPr>
            <a:stCxn id="132" idx="2"/>
          </p:cNvCxnSpPr>
          <p:nvPr/>
        </p:nvCxnSpPr>
        <p:spPr>
          <a:xfrm>
            <a:off x="4572000" y="2568750"/>
            <a:ext cx="367200" cy="349200"/>
          </a:xfrm>
          <a:prstGeom prst="straightConnector1">
            <a:avLst/>
          </a:prstGeom>
          <a:noFill/>
          <a:ln cap="flat" cmpd="sng" w="28575">
            <a:solidFill>
              <a:srgbClr val="00FFFF"/>
            </a:solidFill>
            <a:prstDash val="solid"/>
            <a:round/>
            <a:headEnd len="med" w="med" type="none"/>
            <a:tailEnd len="med" w="med" type="triangle"/>
          </a:ln>
        </p:spPr>
      </p:cxnSp>
      <p:cxnSp>
        <p:nvCxnSpPr>
          <p:cNvPr id="139" name="Google Shape;139;p21"/>
          <p:cNvCxnSpPr>
            <a:stCxn id="131" idx="1"/>
          </p:cNvCxnSpPr>
          <p:nvPr/>
        </p:nvCxnSpPr>
        <p:spPr>
          <a:xfrm flipH="1">
            <a:off x="7198650" y="2986200"/>
            <a:ext cx="354300" cy="68100"/>
          </a:xfrm>
          <a:prstGeom prst="straightConnector1">
            <a:avLst/>
          </a:prstGeom>
          <a:noFill/>
          <a:ln cap="flat" cmpd="sng" w="38100">
            <a:solidFill>
              <a:srgbClr val="00FFFF"/>
            </a:solidFill>
            <a:prstDash val="solid"/>
            <a:round/>
            <a:headEnd len="med" w="med" type="none"/>
            <a:tailEnd len="med" w="med" type="triangle"/>
          </a:ln>
        </p:spPr>
      </p:cxnSp>
      <p:cxnSp>
        <p:nvCxnSpPr>
          <p:cNvPr id="140" name="Google Shape;140;p21"/>
          <p:cNvCxnSpPr>
            <a:stCxn id="130" idx="1"/>
          </p:cNvCxnSpPr>
          <p:nvPr/>
        </p:nvCxnSpPr>
        <p:spPr>
          <a:xfrm rot="10800000">
            <a:off x="7039650" y="4132950"/>
            <a:ext cx="527100" cy="45300"/>
          </a:xfrm>
          <a:prstGeom prst="straightConnector1">
            <a:avLst/>
          </a:prstGeom>
          <a:noFill/>
          <a:ln cap="flat" cmpd="sng" w="28575">
            <a:solidFill>
              <a:srgbClr val="00FFFF"/>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